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3" r:id="rId2"/>
    <p:sldId id="374" r:id="rId3"/>
    <p:sldId id="375" r:id="rId4"/>
    <p:sldId id="376" r:id="rId5"/>
    <p:sldId id="377" r:id="rId6"/>
    <p:sldId id="378" r:id="rId7"/>
    <p:sldId id="379" r:id="rId8"/>
    <p:sldId id="380" r:id="rId9"/>
    <p:sldId id="381" r:id="rId10"/>
    <p:sldId id="3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6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A3789-56FF-658C-4B4F-B3276F746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84C348-17FA-4D46-8BE3-85E92BF87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D4BEB-945E-0295-F816-D9DE0B1E2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B5CB3-CD55-D7F2-B46D-08ED761B2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180C5-B519-34AD-7838-82DFC2428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0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AA0C1-C977-91AC-C9AF-F7B35B9F3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A93E1B-F23D-9462-6AE7-C3D099F37E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B2E23-4F53-FB62-D838-76BA42CC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9A4A4-A8B5-2983-B420-AC8D53747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5F776-69CA-9E33-ACD5-FD81E96EF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19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703DAF-47D5-386C-4D6B-7204FB5C24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7B36B-6CE0-B524-1CBF-A6B36967C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90AFB-71C9-8F20-8353-E92846AC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77EFC-4AD9-0BA3-0881-5E1BADB97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B85FB-D11E-08B9-7695-FB3F09B7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8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1975-EABA-294F-65AC-44430C8C9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1C3C-F874-F075-8CC6-70043ABAA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067B2-9909-4EBB-47B1-9C71EA3E1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429DE-AE73-CCDE-A240-E0D08F01D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62767-EFEF-1B60-D05E-1BDE035E2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84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5037A-1D4F-AA49-39FE-B664E32DC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8B635-12FA-C8FB-7682-BD45B3FD6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35F2C-50AC-FFB3-A66F-5E1C1E3A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73FBD-A994-C34F-54C3-32EA611CF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49B1C-C066-6055-4883-8BDB011D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7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A805A-2F74-DEF7-0A81-6EE399326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6C738-FD85-5E63-AA39-DEFC639173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D3720-DC48-E9FF-6BFC-955EFB42D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06955-6278-708B-0826-DB54EF60C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C6F41-DD35-26A2-D6E7-9D194EC33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CEC3A-E07C-5F54-5CC3-FA9B04C47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68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A741D-E7F0-33FC-ED04-6B602AF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9ECEE-468D-F50A-91FC-09488AC2E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0456B-8C2F-9D19-92B7-93A02B7DD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A3752-F10E-9AE7-DB02-1AC73AC7FE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E47ABE-2997-F6ED-ED8F-4F78C28822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537D9B-4CF6-B351-52D2-BEBA5713C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0BD05-0F3B-DA3B-4BA2-68FE9D3D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0F0DFA-F62C-DB97-718A-0A8093B0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90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BC4A-7EDB-1100-5052-BC6E358F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1AB930-7649-8FFE-2430-2C56B36C1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3F3DB-4341-C8F0-E242-107074E99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13C32-AD02-378D-927F-C8AD952C2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958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8FAB2A-4DC4-3340-CF8C-141F0ECB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D75AD-5650-0F31-F54B-B30AFE6C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FAE42-4436-C83E-81E5-382B7F6D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08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C4360-0FA5-9785-2E49-1009871C0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D95F0-DE37-5626-BA98-CF6E25361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D4C20-BBF9-B06E-1C5F-E6D381CF3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B10B5-ED1D-5138-3A42-04096111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E865E8-D4C4-F1FE-399F-9CB41A99A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2DF50-F58B-E01A-8542-360736479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6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7CF8E-297D-2B08-2941-A92550201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4CA9FF-14CC-6578-1258-21D517BFC7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F6D5E7-1AB7-3F8F-017C-33A8CBE58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1699A-342A-6E6F-8AF8-4DCA64882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D9E4F-1170-816F-8BD1-E28049C9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DB122-DE72-BFF8-DD21-6BFA0CFC4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4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BD7DF7-46D0-CE6B-DA68-4B6ABD32A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34360-5B84-1EDF-EB23-2B07FF9AA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F95EC-D4FC-3AAE-7471-D846EB7E7A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FEC158-FBBB-45C8-B5F1-7272693D3AC2}" type="datetimeFigureOut">
              <a:rPr lang="en-US" smtClean="0"/>
              <a:t>5/7/2024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D796-2B34-A929-A11E-E12793BE6D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4DA2F-0FA3-FF7F-0617-29315C5A4E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3D1C3F-3B5C-4726-9A8A-99EC558A4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41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27323&amp;picture=coins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840A62-4D91-206C-6320-E1FE76411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C17F2D-97BB-DC3D-B783-E8F3ABBCB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871" y="1685677"/>
            <a:ext cx="4181444" cy="2362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tx1">
                    <a:lumMod val="75000"/>
                    <a:lumOff val="25000"/>
                  </a:schemeClr>
                </a:solidFill>
              </a:rPr>
              <a:t>Python! Day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1F835-5317-AAB7-D777-E4D645E9C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648" y="4202811"/>
            <a:ext cx="3283888" cy="8163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</a:rPr>
              <a:t>Functions! In more depth</a:t>
            </a:r>
          </a:p>
        </p:txBody>
      </p:sp>
    </p:spTree>
    <p:extLst>
      <p:ext uri="{BB962C8B-B14F-4D97-AF65-F5344CB8AC3E}">
        <p14:creationId xmlns:p14="http://schemas.microsoft.com/office/powerpoint/2010/main" val="196345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BD908-E0AE-9DB3-34DA-3C8E8609E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949" y="698715"/>
            <a:ext cx="8081658" cy="5698965"/>
          </a:xfrm>
        </p:spPr>
        <p:txBody>
          <a:bodyPr>
            <a:normAutofit/>
          </a:bodyPr>
          <a:lstStyle/>
          <a:p>
            <a:r>
              <a:rPr lang="en-US" sz="1600" dirty="0"/>
              <a:t>To conclude the lesson on functions, let’s count how many times we use a function in our luck analyzer program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def </a:t>
            </a:r>
            <a:r>
              <a:rPr lang="en-US" sz="1600" dirty="0" err="1">
                <a:latin typeface="Lucida Console" panose="020B0609040504020204" pitchFamily="49" charset="0"/>
              </a:rPr>
              <a:t>luck_analyzer_program</a:t>
            </a:r>
            <a:r>
              <a:rPr lang="en-US" sz="1600" dirty="0">
                <a:latin typeface="Lucida Console" panose="020B0609040504020204" pitchFamily="49" charset="0"/>
              </a:rPr>
              <a:t>(</a:t>
            </a:r>
            <a:r>
              <a:rPr lang="en-US" sz="1600" dirty="0" err="1">
                <a:latin typeface="Lucida Console" panose="020B0609040504020204" pitchFamily="49" charset="0"/>
              </a:rPr>
              <a:t>num_coin_flips</a:t>
            </a:r>
            <a:r>
              <a:rPr lang="en-US" sz="1600" dirty="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  <a:r>
              <a:rPr lang="en-US" sz="1600" dirty="0" err="1">
                <a:latin typeface="Lucida Console" panose="020B0609040504020204" pitchFamily="49" charset="0"/>
              </a:rPr>
              <a:t>user_guess</a:t>
            </a:r>
            <a:r>
              <a:rPr lang="en-US" sz="1600" dirty="0">
                <a:latin typeface="Lucida Console" panose="020B0609040504020204" pitchFamily="49" charset="0"/>
              </a:rPr>
              <a:t> = 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input(“heads or tails? ”)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  <a:r>
              <a:rPr lang="en-US" sz="1600" dirty="0" err="1">
                <a:latin typeface="Lucida Console" panose="020B0609040504020204" pitchFamily="49" charset="0"/>
              </a:rPr>
              <a:t>coin_flips</a:t>
            </a:r>
            <a:r>
              <a:rPr lang="en-US" sz="1600" dirty="0">
                <a:latin typeface="Lucida Console" panose="020B0609040504020204" pitchFamily="49" charset="0"/>
              </a:rPr>
              <a:t> = []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for n in 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range(0, </a:t>
            </a:r>
            <a:r>
              <a:rPr lang="en-US" sz="1600" dirty="0" err="1">
                <a:highlight>
                  <a:srgbClr val="FFFF00"/>
                </a:highlight>
                <a:latin typeface="Lucida Console" panose="020B0609040504020204" pitchFamily="49" charset="0"/>
              </a:rPr>
              <a:t>num_coin_flips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)</a:t>
            </a:r>
            <a:r>
              <a:rPr lang="en-US" sz="1600" dirty="0">
                <a:latin typeface="Lucida Console" panose="020B060904050402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	</a:t>
            </a:r>
            <a:r>
              <a:rPr lang="en-US" sz="1600" dirty="0" err="1">
                <a:latin typeface="Lucida Console" panose="020B0609040504020204" pitchFamily="49" charset="0"/>
              </a:rPr>
              <a:t>coin_flips.</a:t>
            </a:r>
            <a:r>
              <a:rPr lang="en-US" sz="1600" dirty="0" err="1">
                <a:highlight>
                  <a:srgbClr val="FFFF00"/>
                </a:highlight>
                <a:latin typeface="Lucida Console" panose="020B0609040504020204" pitchFamily="49" charset="0"/>
              </a:rPr>
              <a:t>append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(</a:t>
            </a:r>
            <a:r>
              <a:rPr lang="en-US" sz="1600" dirty="0" err="1">
                <a:highlight>
                  <a:srgbClr val="00FF00"/>
                </a:highlight>
                <a:latin typeface="Lucida Console" panose="020B0609040504020204" pitchFamily="49" charset="0"/>
              </a:rPr>
              <a:t>flip_coin_program</a:t>
            </a:r>
            <a:r>
              <a:rPr lang="en-US" sz="1600" dirty="0">
                <a:highlight>
                  <a:srgbClr val="00FF00"/>
                </a:highlight>
                <a:latin typeface="Lucida Console" panose="020B0609040504020204" pitchFamily="49" charset="0"/>
              </a:rPr>
              <a:t>()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print(</a:t>
            </a:r>
            <a:r>
              <a:rPr lang="en-US" sz="1600" dirty="0" err="1">
                <a:highlight>
                  <a:srgbClr val="FFFF00"/>
                </a:highlight>
                <a:latin typeface="Lucida Console" panose="020B0609040504020204" pitchFamily="49" charset="0"/>
              </a:rPr>
              <a:t>coin_flips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int </a:t>
            </a:r>
            <a:r>
              <a:rPr lang="en-US" sz="1600" dirty="0" err="1">
                <a:latin typeface="Lucida Console" panose="020B0609040504020204" pitchFamily="49" charset="0"/>
              </a:rPr>
              <a:t>num_wins</a:t>
            </a:r>
            <a:r>
              <a:rPr lang="en-US" sz="1600" dirty="0">
                <a:latin typeface="Lucida Console" panose="020B0609040504020204" pitchFamily="49" charset="0"/>
              </a:rPr>
              <a:t> = 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for n in </a:t>
            </a:r>
            <a:r>
              <a:rPr lang="en-US" sz="1600" dirty="0" err="1">
                <a:latin typeface="Lucida Console" panose="020B0609040504020204" pitchFamily="49" charset="0"/>
              </a:rPr>
              <a:t>coin_flips</a:t>
            </a:r>
            <a:r>
              <a:rPr lang="en-US" sz="1600" dirty="0">
                <a:latin typeface="Lucida Console" panose="020B060904050402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	if n == </a:t>
            </a:r>
            <a:r>
              <a:rPr lang="en-US" sz="1600" dirty="0" err="1">
                <a:latin typeface="Lucida Console" panose="020B0609040504020204" pitchFamily="49" charset="0"/>
              </a:rPr>
              <a:t>user_guess</a:t>
            </a:r>
            <a:r>
              <a:rPr lang="en-US" sz="1600" dirty="0">
                <a:latin typeface="Lucida Console" panose="020B060904050402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		wins += 1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  <a:r>
              <a:rPr lang="en-US" sz="1600" dirty="0" err="1">
                <a:latin typeface="Lucida Console" panose="020B0609040504020204" pitchFamily="49" charset="0"/>
              </a:rPr>
              <a:t>luck_score</a:t>
            </a:r>
            <a:r>
              <a:rPr lang="en-US" sz="1600" dirty="0">
                <a:latin typeface="Lucida Console" panose="020B0609040504020204" pitchFamily="49" charset="0"/>
              </a:rPr>
              <a:t> = 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int(</a:t>
            </a:r>
            <a:r>
              <a:rPr lang="en-US" sz="1600" dirty="0" err="1">
                <a:highlight>
                  <a:srgbClr val="FFFF00"/>
                </a:highlight>
                <a:latin typeface="Lucida Console" panose="020B0609040504020204" pitchFamily="49" charset="0"/>
              </a:rPr>
              <a:t>num_wins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 / </a:t>
            </a:r>
            <a:r>
              <a:rPr lang="en-US" sz="1600" dirty="0" err="1">
                <a:highlight>
                  <a:srgbClr val="00FF00"/>
                </a:highlight>
                <a:latin typeface="Lucida Console" panose="020B0609040504020204" pitchFamily="49" charset="0"/>
              </a:rPr>
              <a:t>len</a:t>
            </a:r>
            <a:r>
              <a:rPr lang="en-US" sz="1600" dirty="0">
                <a:highlight>
                  <a:srgbClr val="00FF00"/>
                </a:highlight>
                <a:latin typeface="Lucida Console" panose="020B0609040504020204" pitchFamily="49" charset="0"/>
              </a:rPr>
              <a:t>(</a:t>
            </a:r>
            <a:r>
              <a:rPr lang="en-US" sz="1600" dirty="0" err="1">
                <a:highlight>
                  <a:srgbClr val="00FF00"/>
                </a:highlight>
                <a:latin typeface="Lucida Console" panose="020B0609040504020204" pitchFamily="49" charset="0"/>
              </a:rPr>
              <a:t>coin_flips</a:t>
            </a:r>
            <a:r>
              <a:rPr lang="en-US" sz="1600" dirty="0">
                <a:highlight>
                  <a:srgbClr val="00FF00"/>
                </a:highlight>
                <a:latin typeface="Lucida Console" panose="020B0609040504020204" pitchFamily="49" charset="0"/>
              </a:rPr>
              <a:t>)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) </a:t>
            </a:r>
            <a:r>
              <a:rPr lang="en-US" sz="1600" dirty="0">
                <a:latin typeface="Lucida Console" panose="020B0609040504020204" pitchFamily="49" charset="0"/>
              </a:rPr>
              <a:t>* 100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	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print(“Your luck score is ” + </a:t>
            </a:r>
            <a:r>
              <a:rPr lang="en-US" sz="1600" dirty="0">
                <a:highlight>
                  <a:srgbClr val="00FF00"/>
                </a:highlight>
                <a:latin typeface="Lucida Console" panose="020B0609040504020204" pitchFamily="49" charset="0"/>
              </a:rPr>
              <a:t>str(</a:t>
            </a:r>
            <a:r>
              <a:rPr lang="en-US" sz="1600" dirty="0" err="1">
                <a:highlight>
                  <a:srgbClr val="00FF00"/>
                </a:highlight>
                <a:latin typeface="Lucida Console" panose="020B0609040504020204" pitchFamily="49" charset="0"/>
              </a:rPr>
              <a:t>luck_score</a:t>
            </a:r>
            <a:r>
              <a:rPr lang="en-US" sz="1600" dirty="0">
                <a:highlight>
                  <a:srgbClr val="00FF00"/>
                </a:highlight>
                <a:latin typeface="Lucida Console" panose="020B0609040504020204" pitchFamily="49" charset="0"/>
              </a:rPr>
              <a:t>)</a:t>
            </a:r>
            <a:r>
              <a:rPr lang="en-US" sz="1600" dirty="0">
                <a:highlight>
                  <a:srgbClr val="FFFF00"/>
                </a:highlight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63225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70133-A1B5-6398-79EF-68727C662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992" y="896369"/>
            <a:ext cx="9984615" cy="1597228"/>
          </a:xfrm>
        </p:spPr>
        <p:txBody>
          <a:bodyPr>
            <a:normAutofit/>
          </a:bodyPr>
          <a:lstStyle/>
          <a:p>
            <a:r>
              <a:rPr lang="en-US" sz="4800" dirty="0"/>
              <a:t>Functions: Inputs and Outputs</a:t>
            </a:r>
          </a:p>
        </p:txBody>
      </p:sp>
      <p:pic>
        <p:nvPicPr>
          <p:cNvPr id="3074" name="Picture 2" descr="1.4 – Input-Output and Block Flow Diagrams — project1 1.0 documentation">
            <a:extLst>
              <a:ext uri="{FF2B5EF4-FFF2-40B4-BE49-F238E27FC236}">
                <a16:creationId xmlns:a16="http://schemas.microsoft.com/office/drawing/2014/main" id="{8CA958AF-4D95-9EFD-739B-6B7461624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3357" y="3752700"/>
            <a:ext cx="3533985" cy="125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C8671-590B-6804-E18C-58D1A9209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7670" y="2356945"/>
            <a:ext cx="5888420" cy="3389586"/>
          </a:xfrm>
        </p:spPr>
        <p:txBody>
          <a:bodyPr anchor="t">
            <a:normAutofit lnSpcReduction="10000"/>
          </a:bodyPr>
          <a:lstStyle/>
          <a:p>
            <a:r>
              <a:rPr lang="en-US" sz="1800" dirty="0"/>
              <a:t>So far, we’ve been using a lot of functions that are built into Python,</a:t>
            </a:r>
          </a:p>
          <a:p>
            <a:pPr marL="0" indent="0">
              <a:buNone/>
            </a:pPr>
            <a:r>
              <a:rPr lang="en-US" sz="1800" dirty="0"/>
              <a:t>like, print(), input(), str(), and random.randint()</a:t>
            </a:r>
          </a:p>
          <a:p>
            <a:r>
              <a:rPr lang="en-US" sz="1800" dirty="0"/>
              <a:t>We’ve also used functions that we’ve created ourselves, </a:t>
            </a:r>
          </a:p>
          <a:p>
            <a:pPr marL="0" indent="0">
              <a:buNone/>
            </a:pPr>
            <a:r>
              <a:rPr lang="en-US" sz="1800" dirty="0"/>
              <a:t>like </a:t>
            </a:r>
            <a:r>
              <a:rPr lang="en-US" sz="1800" dirty="0" err="1"/>
              <a:t>adventure_program</a:t>
            </a:r>
            <a:r>
              <a:rPr lang="en-US" sz="1800" dirty="0"/>
              <a:t>() and </a:t>
            </a:r>
            <a:r>
              <a:rPr lang="en-US" sz="1800" dirty="0" err="1"/>
              <a:t>draw_box_program</a:t>
            </a:r>
            <a:r>
              <a:rPr lang="en-US" sz="1800" dirty="0"/>
              <a:t>()</a:t>
            </a:r>
          </a:p>
          <a:p>
            <a:r>
              <a:rPr lang="en-US" sz="1800" dirty="0"/>
              <a:t>One thing that built-in Python functions can do that ours can’t is take inputs and give outputs</a:t>
            </a:r>
          </a:p>
          <a:p>
            <a:r>
              <a:rPr lang="en-US" sz="1800" dirty="0"/>
              <a:t>For example, random.randint() takes inputs of the minimum and maximum numbers that the function can generate and gives an output of a random number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280313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B4368-DB0A-4A53-1509-9C34172E1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3218" y="1547486"/>
            <a:ext cx="7909114" cy="39101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100" dirty="0">
                <a:latin typeface="Lucida Console" panose="020B0609040504020204" pitchFamily="49" charset="0"/>
              </a:rPr>
              <a:t>random_number = random.randint(1, 6)</a:t>
            </a:r>
          </a:p>
          <a:p>
            <a:pPr marL="0" indent="0">
              <a:buNone/>
            </a:pPr>
            <a:endParaRPr lang="en-US" sz="2000" dirty="0">
              <a:latin typeface="Lucida Console" panose="020B060904050402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F69BDF5-C7F0-1DEE-86C7-333CAD541DC5}"/>
              </a:ext>
            </a:extLst>
          </p:cNvPr>
          <p:cNvCxnSpPr>
            <a:cxnSpLocks/>
          </p:cNvCxnSpPr>
          <p:nvPr/>
        </p:nvCxnSpPr>
        <p:spPr>
          <a:xfrm flipV="1">
            <a:off x="7756634" y="1938503"/>
            <a:ext cx="586373" cy="1293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3111285-298A-BA17-EBDF-56D207FCCB83}"/>
              </a:ext>
            </a:extLst>
          </p:cNvPr>
          <p:cNvCxnSpPr>
            <a:cxnSpLocks/>
          </p:cNvCxnSpPr>
          <p:nvPr/>
        </p:nvCxnSpPr>
        <p:spPr>
          <a:xfrm flipV="1">
            <a:off x="7756634" y="1938503"/>
            <a:ext cx="1186010" cy="12934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11D1BC6-2B5E-88A4-93B6-054F44F48CB0}"/>
              </a:ext>
            </a:extLst>
          </p:cNvPr>
          <p:cNvSpPr txBox="1"/>
          <p:nvPr/>
        </p:nvSpPr>
        <p:spPr>
          <a:xfrm>
            <a:off x="7239968" y="3323045"/>
            <a:ext cx="1948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21208">
              <a:spcAft>
                <a:spcPts val="600"/>
              </a:spcAft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These numbers are the </a:t>
            </a:r>
            <a:r>
              <a:rPr lang="en-US" sz="1600" b="1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inputs</a:t>
            </a: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the function, also known as the function’s </a:t>
            </a:r>
            <a:r>
              <a:rPr lang="en-US" sz="1600" b="1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parameters</a:t>
            </a:r>
            <a:endParaRPr lang="en-US" sz="3200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0C0BD8-E4D4-4B6D-27B8-D94F9AFB751A}"/>
              </a:ext>
            </a:extLst>
          </p:cNvPr>
          <p:cNvCxnSpPr>
            <a:cxnSpLocks/>
          </p:cNvCxnSpPr>
          <p:nvPr/>
        </p:nvCxnSpPr>
        <p:spPr>
          <a:xfrm flipH="1" flipV="1">
            <a:off x="3510670" y="2045361"/>
            <a:ext cx="588364" cy="1053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F14FD7D-566C-331B-AEED-BED647900860}"/>
              </a:ext>
            </a:extLst>
          </p:cNvPr>
          <p:cNvSpPr txBox="1"/>
          <p:nvPr/>
        </p:nvSpPr>
        <p:spPr>
          <a:xfrm>
            <a:off x="2822081" y="3325001"/>
            <a:ext cx="25539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21208">
              <a:spcAft>
                <a:spcPts val="600"/>
              </a:spcAft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number inside the random_number variable is the </a:t>
            </a:r>
            <a:r>
              <a: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output</a:t>
            </a: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the function, also known as the function’s </a:t>
            </a:r>
            <a:r>
              <a:rPr lang="en-US" sz="16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return value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7098B-D6FC-AB86-D000-37AE143CD1CB}"/>
              </a:ext>
            </a:extLst>
          </p:cNvPr>
          <p:cNvSpPr txBox="1"/>
          <p:nvPr/>
        </p:nvSpPr>
        <p:spPr>
          <a:xfrm>
            <a:off x="4356150" y="5723249"/>
            <a:ext cx="6261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21208">
              <a:spcAft>
                <a:spcPts val="600"/>
              </a:spcAft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 A function can have any number of inputs, but it can only have 0 or 1 outputs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1504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18C09-8DD0-699B-79A9-C810F5D75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Functions: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805AF-54A0-FE13-33AB-90403FACA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864150" cy="3979585"/>
          </a:xfrm>
        </p:spPr>
        <p:txBody>
          <a:bodyPr anchor="ctr">
            <a:normAutofit lnSpcReduction="10000"/>
          </a:bodyPr>
          <a:lstStyle/>
          <a:p>
            <a:r>
              <a:rPr lang="en-US" sz="1700" dirty="0"/>
              <a:t>We can add parameters, or inputs, to a function like this: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def </a:t>
            </a:r>
            <a:r>
              <a:rPr lang="en-US" sz="1700" dirty="0" err="1">
                <a:latin typeface="Lucida Console" panose="020B0609040504020204" pitchFamily="49" charset="0"/>
              </a:rPr>
              <a:t>function_name</a:t>
            </a:r>
            <a:r>
              <a:rPr lang="en-US" sz="1700" dirty="0">
                <a:latin typeface="Lucida Console" panose="020B0609040504020204" pitchFamily="49" charset="0"/>
              </a:rPr>
              <a:t>(</a:t>
            </a:r>
            <a:r>
              <a:rPr lang="en-US" sz="17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parameter_name</a:t>
            </a:r>
            <a:r>
              <a:rPr lang="en-US" sz="1700" dirty="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	# do this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	print(</a:t>
            </a:r>
            <a:r>
              <a:rPr lang="en-US" sz="1700" dirty="0" err="1">
                <a:latin typeface="Lucida Console" panose="020B0609040504020204" pitchFamily="49" charset="0"/>
              </a:rPr>
              <a:t>paramer_name</a:t>
            </a:r>
            <a:r>
              <a:rPr lang="en-US" sz="17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sz="1700" dirty="0">
              <a:latin typeface="Lucida Console" panose="020B0609040504020204" pitchFamily="49" charset="0"/>
            </a:endParaRPr>
          </a:p>
          <a:p>
            <a:r>
              <a:rPr lang="en-US" sz="1700" dirty="0"/>
              <a:t>For a simple function that adds two numbers together, this would look like this: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def sum(</a:t>
            </a:r>
            <a:r>
              <a:rPr lang="en-US" sz="17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sz="1700" dirty="0">
                <a:latin typeface="Lucida Console" panose="020B0609040504020204" pitchFamily="49" charset="0"/>
              </a:rPr>
              <a:t>, </a:t>
            </a:r>
            <a:r>
              <a:rPr lang="en-US" sz="17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US" sz="1700" dirty="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	print(a + b)</a:t>
            </a:r>
          </a:p>
          <a:p>
            <a:pPr marL="0" indent="0">
              <a:buNone/>
            </a:pPr>
            <a:endParaRPr lang="en-US" sz="17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sum(</a:t>
            </a:r>
            <a:r>
              <a:rPr lang="en-US" sz="17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  <a:r>
              <a:rPr lang="en-US" sz="1700" dirty="0">
                <a:latin typeface="Lucida Console" panose="020B0609040504020204" pitchFamily="49" charset="0"/>
              </a:rPr>
              <a:t>, </a:t>
            </a:r>
            <a:r>
              <a:rPr lang="en-US" sz="17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6</a:t>
            </a:r>
            <a:r>
              <a:rPr lang="en-US" sz="1700" dirty="0">
                <a:latin typeface="Lucida Console" panose="020B0609040504020204" pitchFamily="49" charset="0"/>
              </a:rPr>
              <a:t>)</a:t>
            </a:r>
          </a:p>
        </p:txBody>
      </p:sp>
      <p:pic>
        <p:nvPicPr>
          <p:cNvPr id="4098" name="Picture 2" descr="Spelling Matters: Input or Imput? Let's Break it Down – All The Differences">
            <a:extLst>
              <a:ext uri="{FF2B5EF4-FFF2-40B4-BE49-F238E27FC236}">
                <a16:creationId xmlns:a16="http://schemas.microsoft.com/office/drawing/2014/main" id="{E4B77342-140B-0A1B-9AB5-50CB525578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3" r="20061" b="2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65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E52E5-4A62-0772-6402-F38018370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Improve Draw Box Program</a:t>
            </a:r>
          </a:p>
        </p:txBody>
      </p:sp>
      <p:pic>
        <p:nvPicPr>
          <p:cNvPr id="6" name="Picture 5" descr="Different sized boxes">
            <a:extLst>
              <a:ext uri="{FF2B5EF4-FFF2-40B4-BE49-F238E27FC236}">
                <a16:creationId xmlns:a16="http://schemas.microsoft.com/office/drawing/2014/main" id="{6D593174-4433-9F76-0074-7C3E2229AA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9" r="30881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4B808-E741-0AA8-03D7-DE0151444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en-US" sz="1700" dirty="0"/>
              <a:t>We can improve the draw box program by adding a parameter indicating how tall the box will be</a:t>
            </a:r>
          </a:p>
          <a:p>
            <a:r>
              <a:rPr lang="en-US" sz="1700" dirty="0"/>
              <a:t>This might look something like this:</a:t>
            </a:r>
          </a:p>
          <a:p>
            <a:pPr marL="0" indent="0">
              <a:buNone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def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Lucida Console" panose="020B0609040504020204" pitchFamily="49" charset="0"/>
              </a:rPr>
              <a:t>draw_box_program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(</a:t>
            </a:r>
            <a:r>
              <a:rPr kumimoji="0" lang="en-US" altLang="en-US" sz="17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Lucida Console" panose="020B0609040504020204" pitchFamily="49" charset="0"/>
              </a:rPr>
              <a:t>box_height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):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    lid = "-------"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    print(lid)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    for n in range(0, </a:t>
            </a:r>
            <a:r>
              <a:rPr kumimoji="0" lang="en-US" altLang="en-US" sz="1700" i="0" u="none" strike="noStrike" cap="none" normalizeH="0" baseline="0" dirty="0" err="1">
                <a:ln>
                  <a:noFill/>
                </a:ln>
                <a:effectLst/>
                <a:latin typeface="Lucida Console" panose="020B0609040504020204" pitchFamily="49" charset="0"/>
              </a:rPr>
              <a:t>box_height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, 1):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        print("|     |")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Lucida Console" panose="020B0609040504020204" pitchFamily="49" charset="0"/>
              </a:rPr>
              <a:t>    print(lid)</a:t>
            </a:r>
          </a:p>
          <a:p>
            <a:r>
              <a:rPr lang="en-US" altLang="en-US" sz="1700" dirty="0"/>
              <a:t>Now we can print a whole bunch of different-sized boxes in a row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>
              <a:buNone/>
            </a:pPr>
            <a:endParaRPr lang="en-US" sz="17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17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F184-A922-16B2-6BC0-44A0A7B08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Functions: Return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2924F-D6BB-E9A7-E72D-A3D90963D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US" sz="1900" dirty="0"/>
              <a:t>We can add return values, or outputs, to a function like this:</a:t>
            </a: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def </a:t>
            </a:r>
            <a:r>
              <a:rPr lang="en-US" sz="1900" dirty="0" err="1">
                <a:latin typeface="Lucida Console" panose="020B0609040504020204" pitchFamily="49" charset="0"/>
              </a:rPr>
              <a:t>function_name</a:t>
            </a:r>
            <a:r>
              <a:rPr lang="en-US" sz="1900" dirty="0">
                <a:latin typeface="Lucida Console" panose="020B06090405040202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	return </a:t>
            </a:r>
            <a:r>
              <a:rPr lang="en-US" sz="1900" b="1" dirty="0" err="1">
                <a:solidFill>
                  <a:schemeClr val="accent1"/>
                </a:solidFill>
                <a:latin typeface="Lucida Console" panose="020B0609040504020204" pitchFamily="49" charset="0"/>
              </a:rPr>
              <a:t>return_value</a:t>
            </a:r>
            <a:endParaRPr lang="en-US" sz="1900" b="1" dirty="0">
              <a:solidFill>
                <a:schemeClr val="accent1"/>
              </a:solidFill>
              <a:latin typeface="Lucida Console" panose="020B0609040504020204" pitchFamily="49" charset="0"/>
            </a:endParaRPr>
          </a:p>
          <a:p>
            <a:r>
              <a:rPr lang="en-US" sz="1900" dirty="0"/>
              <a:t>In the sum() function from earlier this might look like:</a:t>
            </a: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def sum(</a:t>
            </a:r>
            <a:r>
              <a:rPr lang="en-US" sz="19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sz="1900" dirty="0">
                <a:latin typeface="Lucida Console" panose="020B0609040504020204" pitchFamily="49" charset="0"/>
              </a:rPr>
              <a:t>, </a:t>
            </a:r>
            <a:r>
              <a:rPr lang="en-US" sz="1900" dirty="0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US" sz="1900" dirty="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	value = a + b</a:t>
            </a: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	return </a:t>
            </a:r>
            <a:r>
              <a:rPr lang="en-US" sz="1900" b="1" dirty="0">
                <a:solidFill>
                  <a:schemeClr val="accent1"/>
                </a:solidFill>
                <a:latin typeface="Lucida Console" panose="020B0609040504020204" pitchFamily="49" charset="0"/>
              </a:rPr>
              <a:t>a + b</a:t>
            </a:r>
          </a:p>
          <a:p>
            <a:pPr marL="0" indent="0">
              <a:buNone/>
            </a:pPr>
            <a:endParaRPr lang="en-US" sz="19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900" dirty="0">
                <a:latin typeface="Lucida Console" panose="020B0609040504020204" pitchFamily="49" charset="0"/>
              </a:rPr>
              <a:t>print(sum(</a:t>
            </a:r>
            <a:r>
              <a:rPr lang="en-US" sz="19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sz="1900" dirty="0">
                <a:latin typeface="Lucida Console" panose="020B0609040504020204" pitchFamily="49" charset="0"/>
              </a:rPr>
              <a:t> + </a:t>
            </a:r>
            <a:r>
              <a:rPr lang="en-US" sz="1900" dirty="0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US" sz="1900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buNone/>
            </a:pPr>
            <a:endParaRPr lang="en-US" sz="1900" dirty="0"/>
          </a:p>
        </p:txBody>
      </p:sp>
      <p:pic>
        <p:nvPicPr>
          <p:cNvPr id="5122" name="Picture 2" descr="Output rubber stamp Royalty Free Vector Image - VectorStock">
            <a:extLst>
              <a:ext uri="{FF2B5EF4-FFF2-40B4-BE49-F238E27FC236}">
                <a16:creationId xmlns:a16="http://schemas.microsoft.com/office/drawing/2014/main" id="{9C0D3DFC-901E-3614-58A7-F7B27CE9A7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6" r="2" b="1157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5607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52CD-30E5-8513-E06D-09F37B5C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Improve Coin Flip Program</a:t>
            </a:r>
          </a:p>
        </p:txBody>
      </p:sp>
      <p:pic>
        <p:nvPicPr>
          <p:cNvPr id="5" name="Picture 4" descr="A pile of gold coins&#10;&#10;Description automatically generated">
            <a:extLst>
              <a:ext uri="{FF2B5EF4-FFF2-40B4-BE49-F238E27FC236}">
                <a16:creationId xmlns:a16="http://schemas.microsoft.com/office/drawing/2014/main" id="{D0143854-873E-47F4-AF0E-FA586F12A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4266" r="9400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9285D-34D1-3DA4-EBB0-4CF7B8C51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en-US" sz="1700" dirty="0"/>
              <a:t>We can improve our coin flip program by making it return the result of the coin flip instead of just printing it</a:t>
            </a:r>
          </a:p>
          <a:p>
            <a:r>
              <a:rPr lang="en-US" sz="1700" dirty="0"/>
              <a:t>This might look like:</a:t>
            </a:r>
            <a:endParaRPr lang="en-US" sz="17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def </a:t>
            </a:r>
            <a:r>
              <a:rPr lang="en-US" sz="1700" dirty="0" err="1">
                <a:latin typeface="Lucida Console" panose="020B0609040504020204" pitchFamily="49" charset="0"/>
              </a:rPr>
              <a:t>flip_coin_program</a:t>
            </a:r>
            <a:r>
              <a:rPr lang="en-US" sz="1700" dirty="0">
                <a:latin typeface="Lucida Console" panose="020B06090405040202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    random_number = random.randint(0, 1)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    if random_number == 0: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        return </a:t>
            </a:r>
            <a:r>
              <a:rPr lang="en-US" sz="1700" b="1" dirty="0">
                <a:solidFill>
                  <a:schemeClr val="accent1"/>
                </a:solidFill>
                <a:latin typeface="Lucida Console" panose="020B0609040504020204" pitchFamily="49" charset="0"/>
              </a:rPr>
              <a:t>“heads”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US" sz="1700" dirty="0">
                <a:latin typeface="Lucida Console" panose="020B0609040504020204" pitchFamily="49" charset="0"/>
              </a:rPr>
              <a:t>        return </a:t>
            </a:r>
            <a:r>
              <a:rPr lang="en-US" sz="1700" b="1" dirty="0">
                <a:solidFill>
                  <a:schemeClr val="accent1"/>
                </a:solidFill>
                <a:latin typeface="Lucida Console" panose="020B0609040504020204" pitchFamily="49" charset="0"/>
              </a:rPr>
              <a:t>“tails”</a:t>
            </a:r>
          </a:p>
        </p:txBody>
      </p:sp>
    </p:spTree>
    <p:extLst>
      <p:ext uri="{BB962C8B-B14F-4D97-AF65-F5344CB8AC3E}">
        <p14:creationId xmlns:p14="http://schemas.microsoft.com/office/powerpoint/2010/main" val="3982749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3252A-280B-DD50-7794-A7A7C0081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389" y="1138265"/>
            <a:ext cx="4843762" cy="1401183"/>
          </a:xfrm>
        </p:spPr>
        <p:txBody>
          <a:bodyPr anchor="t">
            <a:normAutofit/>
          </a:bodyPr>
          <a:lstStyle/>
          <a:p>
            <a:r>
              <a:rPr lang="en-US" sz="3200"/>
              <a:t>Project: Luck Analyzer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CFC83-3C19-C424-65E7-E93F4BA90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89" y="2551176"/>
            <a:ext cx="4843762" cy="3602935"/>
          </a:xfrm>
        </p:spPr>
        <p:txBody>
          <a:bodyPr>
            <a:normAutofit/>
          </a:bodyPr>
          <a:lstStyle/>
          <a:p>
            <a:r>
              <a:rPr lang="en-US" sz="2000"/>
              <a:t>Let’s use our new coin flip function to create a program that asks that user “heads or tails” and calls the coin flip function 10 times</a:t>
            </a:r>
          </a:p>
          <a:p>
            <a:r>
              <a:rPr lang="en-US" sz="2000"/>
              <a:t>Then, based on how many coin flips matched the user’s input, the program will analyze how lucky the user is</a:t>
            </a:r>
          </a:p>
        </p:txBody>
      </p:sp>
      <p:pic>
        <p:nvPicPr>
          <p:cNvPr id="5" name="Picture 4" descr="Dewdrops on four-leaf clover">
            <a:extLst>
              <a:ext uri="{FF2B5EF4-FFF2-40B4-BE49-F238E27FC236}">
                <a16:creationId xmlns:a16="http://schemas.microsoft.com/office/drawing/2014/main" id="{C12FA287-3B73-3509-4A6E-5B0469C0B0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6" r="16975" b="2"/>
          <a:stretch/>
        </p:blipFill>
        <p:spPr>
          <a:xfrm>
            <a:off x="6524941" y="1023779"/>
            <a:ext cx="4810442" cy="4810442"/>
          </a:xfrm>
          <a:custGeom>
            <a:avLst/>
            <a:gdLst/>
            <a:ahLst/>
            <a:cxnLst/>
            <a:rect l="l" t="t" r="r" b="b"/>
            <a:pathLst>
              <a:path w="4810442" h="4810442">
                <a:moveTo>
                  <a:pt x="2405221" y="0"/>
                </a:moveTo>
                <a:cubicBezTo>
                  <a:pt x="3733588" y="0"/>
                  <a:pt x="4810442" y="1076854"/>
                  <a:pt x="4810442" y="2405221"/>
                </a:cubicBezTo>
                <a:cubicBezTo>
                  <a:pt x="4810442" y="3733588"/>
                  <a:pt x="3733588" y="4810442"/>
                  <a:pt x="2405221" y="4810442"/>
                </a:cubicBezTo>
                <a:cubicBezTo>
                  <a:pt x="1076854" y="4810442"/>
                  <a:pt x="0" y="3733588"/>
                  <a:pt x="0" y="2405221"/>
                </a:cubicBezTo>
                <a:cubicBezTo>
                  <a:pt x="0" y="1076854"/>
                  <a:pt x="1076854" y="0"/>
                  <a:pt x="240522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4782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DCA4F-C9AC-658C-B5A5-3DF5ED775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def </a:t>
            </a:r>
            <a:r>
              <a:rPr lang="en-US" sz="1800" err="1">
                <a:latin typeface="Lucida Console" panose="020B0609040504020204" pitchFamily="49" charset="0"/>
              </a:rPr>
              <a:t>luck_analyzer_program</a:t>
            </a:r>
            <a:r>
              <a:rPr lang="en-US" sz="1800">
                <a:latin typeface="Lucida Console" panose="020B0609040504020204" pitchFamily="49" charset="0"/>
              </a:rPr>
              <a:t>(</a:t>
            </a:r>
            <a:r>
              <a:rPr lang="en-US" sz="1800" err="1">
                <a:latin typeface="Lucida Console" panose="020B0609040504020204" pitchFamily="49" charset="0"/>
              </a:rPr>
              <a:t>num_coin_flips</a:t>
            </a:r>
            <a:r>
              <a:rPr lang="en-US" sz="180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</a:t>
            </a:r>
            <a:r>
              <a:rPr lang="en-US" sz="1800" err="1">
                <a:latin typeface="Lucida Console" panose="020B0609040504020204" pitchFamily="49" charset="0"/>
              </a:rPr>
              <a:t>user_guess</a:t>
            </a:r>
            <a:r>
              <a:rPr lang="en-US" sz="1800">
                <a:latin typeface="Lucida Console" panose="020B0609040504020204" pitchFamily="49" charset="0"/>
              </a:rPr>
              <a:t> = input(“heads or tails? ”)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</a:t>
            </a:r>
            <a:r>
              <a:rPr lang="en-US" sz="1800" err="1">
                <a:latin typeface="Lucida Console" panose="020B0609040504020204" pitchFamily="49" charset="0"/>
              </a:rPr>
              <a:t>coin_flips</a:t>
            </a:r>
            <a:r>
              <a:rPr lang="en-US" sz="1800">
                <a:latin typeface="Lucida Console" panose="020B0609040504020204" pitchFamily="49" charset="0"/>
              </a:rPr>
              <a:t> = []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for n in range(0, </a:t>
            </a:r>
            <a:r>
              <a:rPr lang="en-US" sz="1800" err="1">
                <a:latin typeface="Lucida Console" panose="020B0609040504020204" pitchFamily="49" charset="0"/>
              </a:rPr>
              <a:t>num_coin_flips</a:t>
            </a:r>
            <a:r>
              <a:rPr lang="en-US" sz="1800">
                <a:latin typeface="Lucida Console" panose="020B060904050402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	</a:t>
            </a:r>
            <a:r>
              <a:rPr lang="en-US" sz="1800" err="1">
                <a:latin typeface="Lucida Console" panose="020B0609040504020204" pitchFamily="49" charset="0"/>
              </a:rPr>
              <a:t>coin_flips.append</a:t>
            </a:r>
            <a:r>
              <a:rPr lang="en-US" sz="1800">
                <a:latin typeface="Lucida Console" panose="020B0609040504020204" pitchFamily="49" charset="0"/>
              </a:rPr>
              <a:t>(</a:t>
            </a:r>
            <a:r>
              <a:rPr lang="en-US" sz="1800" err="1">
                <a:latin typeface="Lucida Console" panose="020B0609040504020204" pitchFamily="49" charset="0"/>
              </a:rPr>
              <a:t>flip_coin_program</a:t>
            </a:r>
            <a:r>
              <a:rPr lang="en-US" sz="1800">
                <a:latin typeface="Lucida Console" panose="020B0609040504020204" pitchFamily="49" charset="0"/>
              </a:rPr>
              <a:t>())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print(</a:t>
            </a:r>
            <a:r>
              <a:rPr lang="en-US" sz="1800" err="1">
                <a:latin typeface="Lucida Console" panose="020B0609040504020204" pitchFamily="49" charset="0"/>
              </a:rPr>
              <a:t>coin_flips</a:t>
            </a:r>
            <a:r>
              <a:rPr lang="en-US" sz="180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int </a:t>
            </a:r>
            <a:r>
              <a:rPr lang="en-US" sz="1800" err="1">
                <a:latin typeface="Lucida Console" panose="020B0609040504020204" pitchFamily="49" charset="0"/>
              </a:rPr>
              <a:t>num_wins</a:t>
            </a:r>
            <a:r>
              <a:rPr lang="en-US" sz="1800">
                <a:latin typeface="Lucida Console" panose="020B0609040504020204" pitchFamily="49" charset="0"/>
              </a:rPr>
              <a:t> = 0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for n in </a:t>
            </a:r>
            <a:r>
              <a:rPr lang="en-US" sz="1800" err="1">
                <a:latin typeface="Lucida Console" panose="020B0609040504020204" pitchFamily="49" charset="0"/>
              </a:rPr>
              <a:t>coin_flips</a:t>
            </a:r>
            <a:r>
              <a:rPr lang="en-US" sz="1800">
                <a:latin typeface="Lucida Console" panose="020B060904050402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	if n == </a:t>
            </a:r>
            <a:r>
              <a:rPr lang="en-US" sz="1800" err="1">
                <a:latin typeface="Lucida Console" panose="020B0609040504020204" pitchFamily="49" charset="0"/>
              </a:rPr>
              <a:t>user_guess</a:t>
            </a:r>
            <a:r>
              <a:rPr lang="en-US" sz="1800">
                <a:latin typeface="Lucida Console" panose="020B060904050402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		wins += 1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</a:t>
            </a:r>
            <a:r>
              <a:rPr lang="en-US" sz="1800" err="1">
                <a:latin typeface="Lucida Console" panose="020B0609040504020204" pitchFamily="49" charset="0"/>
              </a:rPr>
              <a:t>luck_score</a:t>
            </a:r>
            <a:r>
              <a:rPr lang="en-US" sz="1800">
                <a:latin typeface="Lucida Console" panose="020B0609040504020204" pitchFamily="49" charset="0"/>
              </a:rPr>
              <a:t> = int(</a:t>
            </a:r>
            <a:r>
              <a:rPr lang="en-US" sz="1800" err="1">
                <a:latin typeface="Lucida Console" panose="020B0609040504020204" pitchFamily="49" charset="0"/>
              </a:rPr>
              <a:t>num_wins</a:t>
            </a:r>
            <a:r>
              <a:rPr lang="en-US" sz="1800">
                <a:latin typeface="Lucida Console" panose="020B0609040504020204" pitchFamily="49" charset="0"/>
              </a:rPr>
              <a:t> / </a:t>
            </a:r>
            <a:r>
              <a:rPr lang="en-US" sz="1800" err="1">
                <a:latin typeface="Lucida Console" panose="020B0609040504020204" pitchFamily="49" charset="0"/>
              </a:rPr>
              <a:t>len</a:t>
            </a:r>
            <a:r>
              <a:rPr lang="en-US" sz="1800">
                <a:latin typeface="Lucida Console" panose="020B0609040504020204" pitchFamily="49" charset="0"/>
              </a:rPr>
              <a:t>(</a:t>
            </a:r>
            <a:r>
              <a:rPr lang="en-US" sz="1800" err="1">
                <a:latin typeface="Lucida Console" panose="020B0609040504020204" pitchFamily="49" charset="0"/>
              </a:rPr>
              <a:t>coin_flips</a:t>
            </a:r>
            <a:r>
              <a:rPr lang="en-US" sz="1800">
                <a:latin typeface="Lucida Console" panose="020B0609040504020204" pitchFamily="49" charset="0"/>
              </a:rPr>
              <a:t>)) * 100</a:t>
            </a:r>
          </a:p>
          <a:p>
            <a:pPr marL="0" indent="0">
              <a:buNone/>
            </a:pPr>
            <a:r>
              <a:rPr lang="en-US" sz="1800">
                <a:latin typeface="Lucida Console" panose="020B0609040504020204" pitchFamily="49" charset="0"/>
              </a:rPr>
              <a:t>	print(“Your luck score is ” + str(</a:t>
            </a:r>
            <a:r>
              <a:rPr lang="en-US" sz="1800" err="1">
                <a:latin typeface="Lucida Console" panose="020B0609040504020204" pitchFamily="49" charset="0"/>
              </a:rPr>
              <a:t>luck_score</a:t>
            </a:r>
            <a:r>
              <a:rPr lang="en-US" sz="1800">
                <a:latin typeface="Lucida Console" panose="020B060904050402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810434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817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Lucida Console</vt:lpstr>
      <vt:lpstr>Office Theme</vt:lpstr>
      <vt:lpstr>Python! Day 8</vt:lpstr>
      <vt:lpstr>Functions: Inputs and Outputs</vt:lpstr>
      <vt:lpstr>PowerPoint Presentation</vt:lpstr>
      <vt:lpstr>Functions: Parameters</vt:lpstr>
      <vt:lpstr>Improve Draw Box Program</vt:lpstr>
      <vt:lpstr>Functions: Return Values</vt:lpstr>
      <vt:lpstr>Improve Coin Flip Program</vt:lpstr>
      <vt:lpstr>Project: Luck Analyzer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Python! Day 8</dc:title>
  <dc:creator>Tavishi Bhatia</dc:creator>
  <cp:lastModifiedBy>Tavishi Bhatia</cp:lastModifiedBy>
  <cp:revision>1</cp:revision>
  <dcterms:created xsi:type="dcterms:W3CDTF">2024-05-08T00:57:44Z</dcterms:created>
  <dcterms:modified xsi:type="dcterms:W3CDTF">2024-05-08T00:57:49Z</dcterms:modified>
</cp:coreProperties>
</file>

<file path=docProps/thumbnail.jpeg>
</file>